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1"/>
  </p:notesMasterIdLst>
  <p:handoutMasterIdLst>
    <p:handoutMasterId r:id="rId72"/>
  </p:handoutMasterIdLst>
  <p:sldIdLst>
    <p:sldId id="728" r:id="rId2"/>
    <p:sldId id="730" r:id="rId3"/>
    <p:sldId id="701" r:id="rId4"/>
    <p:sldId id="652" r:id="rId5"/>
    <p:sldId id="716" r:id="rId6"/>
    <p:sldId id="717" r:id="rId7"/>
    <p:sldId id="660" r:id="rId8"/>
    <p:sldId id="656" r:id="rId9"/>
    <p:sldId id="657" r:id="rId10"/>
    <p:sldId id="658" r:id="rId11"/>
    <p:sldId id="659" r:id="rId12"/>
    <p:sldId id="686" r:id="rId13"/>
    <p:sldId id="585" r:id="rId14"/>
    <p:sldId id="662" r:id="rId15"/>
    <p:sldId id="663" r:id="rId16"/>
    <p:sldId id="688" r:id="rId17"/>
    <p:sldId id="689" r:id="rId18"/>
    <p:sldId id="735" r:id="rId19"/>
    <p:sldId id="736" r:id="rId20"/>
    <p:sldId id="731" r:id="rId21"/>
    <p:sldId id="732" r:id="rId22"/>
    <p:sldId id="733" r:id="rId23"/>
    <p:sldId id="734" r:id="rId24"/>
    <p:sldId id="665" r:id="rId25"/>
    <p:sldId id="672" r:id="rId26"/>
    <p:sldId id="673" r:id="rId27"/>
    <p:sldId id="674" r:id="rId28"/>
    <p:sldId id="684" r:id="rId29"/>
    <p:sldId id="675" r:id="rId30"/>
    <p:sldId id="676" r:id="rId31"/>
    <p:sldId id="677" r:id="rId32"/>
    <p:sldId id="682" r:id="rId33"/>
    <p:sldId id="726" r:id="rId34"/>
    <p:sldId id="681" r:id="rId35"/>
    <p:sldId id="690" r:id="rId36"/>
    <p:sldId id="680" r:id="rId37"/>
    <p:sldId id="727" r:id="rId38"/>
    <p:sldId id="667" r:id="rId39"/>
    <p:sldId id="668" r:id="rId40"/>
    <p:sldId id="713" r:id="rId41"/>
    <p:sldId id="670" r:id="rId42"/>
    <p:sldId id="669" r:id="rId43"/>
    <p:sldId id="678" r:id="rId44"/>
    <p:sldId id="729" r:id="rId45"/>
    <p:sldId id="671" r:id="rId46"/>
    <p:sldId id="646" r:id="rId47"/>
    <p:sldId id="647" r:id="rId48"/>
    <p:sldId id="649" r:id="rId49"/>
    <p:sldId id="679" r:id="rId50"/>
    <p:sldId id="712" r:id="rId51"/>
    <p:sldId id="650" r:id="rId52"/>
    <p:sldId id="683" r:id="rId53"/>
    <p:sldId id="711" r:id="rId54"/>
    <p:sldId id="654" r:id="rId55"/>
    <p:sldId id="719" r:id="rId56"/>
    <p:sldId id="720" r:id="rId57"/>
    <p:sldId id="721" r:id="rId58"/>
    <p:sldId id="722" r:id="rId59"/>
    <p:sldId id="723" r:id="rId60"/>
    <p:sldId id="724" r:id="rId61"/>
    <p:sldId id="725" r:id="rId62"/>
    <p:sldId id="703" r:id="rId63"/>
    <p:sldId id="696" r:id="rId64"/>
    <p:sldId id="737" r:id="rId65"/>
    <p:sldId id="700" r:id="rId66"/>
    <p:sldId id="655" r:id="rId67"/>
    <p:sldId id="707" r:id="rId68"/>
    <p:sldId id="714" r:id="rId69"/>
    <p:sldId id="715"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autoAdjust="0"/>
    <p:restoredTop sz="93597" autoAdjust="0"/>
  </p:normalViewPr>
  <p:slideViewPr>
    <p:cSldViewPr snapToGrid="0">
      <p:cViewPr varScale="1">
        <p:scale>
          <a:sx n="160" d="100"/>
          <a:sy n="160" d="100"/>
        </p:scale>
        <p:origin x="-96" y="-272"/>
      </p:cViewPr>
      <p:guideLst>
        <p:guide orient="horz"/>
        <p:guide/>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2/11/16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2/11/16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20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ElasticSearch and do synchronization between the main database and the search database.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23</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26</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28</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29</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30</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That’s</a:t>
            </a:r>
            <a:r>
              <a:rPr lang="zh-CN" altLang="en-US" baseline="0" dirty="0" smtClean="0"/>
              <a:t> </a:t>
            </a:r>
            <a:r>
              <a:rPr lang="en-US" altLang="zh-CN" baseline="0" dirty="0" smtClean="0"/>
              <a:t>the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bring</a:t>
            </a:r>
            <a:r>
              <a:rPr lang="zh-CN" altLang="en-US" baseline="0" dirty="0" smtClean="0"/>
              <a:t> </a:t>
            </a:r>
            <a:r>
              <a:rPr lang="en-US" altLang="zh-CN" baseline="0" dirty="0" smtClean="0"/>
              <a:t>into</a:t>
            </a:r>
            <a:r>
              <a:rPr lang="zh-CN" altLang="en-US" baseline="0" dirty="0" smtClean="0"/>
              <a:t> </a:t>
            </a:r>
            <a:r>
              <a:rPr lang="en-US" altLang="zh-CN" baseline="0" dirty="0" smtClean="0"/>
              <a:t>your</a:t>
            </a:r>
            <a:r>
              <a:rPr lang="zh-CN" altLang="en-US" baseline="0" dirty="0" smtClean="0"/>
              <a:t> </a:t>
            </a:r>
            <a:r>
              <a:rPr lang="en-US" altLang="zh-CN" baseline="0" dirty="0" smtClean="0"/>
              <a:t>organization.</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And</a:t>
            </a:r>
            <a:r>
              <a:rPr lang="zh-CN" altLang="en-US" baseline="0" dirty="0" smtClean="0"/>
              <a:t> </a:t>
            </a:r>
            <a:r>
              <a:rPr lang="en-US" altLang="zh-CN" baseline="0" dirty="0" smtClean="0"/>
              <a:t>what</a:t>
            </a:r>
            <a:r>
              <a:rPr lang="zh-CN" altLang="en-US" baseline="0" dirty="0" smtClean="0"/>
              <a:t> </a:t>
            </a:r>
            <a:r>
              <a:rPr lang="en-US" altLang="zh-CN" baseline="0" dirty="0" smtClean="0"/>
              <a:t>that</a:t>
            </a:r>
            <a:r>
              <a:rPr lang="zh-CN" altLang="en-US" baseline="0" dirty="0" smtClean="0"/>
              <a:t> </a:t>
            </a:r>
            <a:r>
              <a:rPr lang="en-US" altLang="zh-CN" baseline="0" dirty="0" smtClean="0"/>
              <a:t>power</a:t>
            </a:r>
            <a:r>
              <a:rPr lang="zh-CN" altLang="en-US" baseline="0" dirty="0" smtClean="0"/>
              <a:t> </a:t>
            </a:r>
            <a:r>
              <a:rPr lang="en-US" altLang="zh-CN" baseline="0" dirty="0" smtClean="0"/>
              <a:t>looks</a:t>
            </a:r>
            <a:r>
              <a:rPr lang="zh-CN" altLang="en-US" baseline="0" dirty="0" smtClean="0"/>
              <a:t> </a:t>
            </a:r>
            <a:r>
              <a:rPr lang="en-US" altLang="zh-CN" baseline="0" dirty="0" smtClean="0"/>
              <a:t>like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transactional</a:t>
            </a:r>
            <a:r>
              <a:rPr lang="zh-CN" altLang="en-US" baseline="0" dirty="0" smtClean="0"/>
              <a:t> </a:t>
            </a:r>
            <a:r>
              <a:rPr lang="en-US" altLang="zh-CN" baseline="0" dirty="0" smtClean="0"/>
              <a:t>backbone</a:t>
            </a:r>
            <a:r>
              <a:rPr lang="zh-CN" altLang="en-US" baseline="0" dirty="0" smtClean="0"/>
              <a:t> </a:t>
            </a:r>
            <a:r>
              <a:rPr lang="en-US" altLang="zh-CN" baseline="0" dirty="0" smtClean="0"/>
              <a:t>that</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a</a:t>
            </a:r>
            <a:r>
              <a:rPr lang="zh-CN" altLang="en-US" baseline="0" dirty="0" smtClean="0"/>
              <a:t> </a:t>
            </a:r>
            <a:r>
              <a:rPr lang="en-US" altLang="zh-CN" baseline="0" dirty="0" smtClean="0"/>
              <a:t>truly</a:t>
            </a:r>
            <a:r>
              <a:rPr lang="zh-CN" altLang="en-US" baseline="0" dirty="0" smtClean="0"/>
              <a:t> </a:t>
            </a:r>
            <a:r>
              <a:rPr lang="en-US" altLang="zh-CN" baseline="0" dirty="0" smtClean="0"/>
              <a:t>distributed</a:t>
            </a:r>
            <a:r>
              <a:rPr lang="zh-CN" altLang="en-US" baseline="0" dirty="0" smtClean="0"/>
              <a:t> </a:t>
            </a:r>
            <a:r>
              <a:rPr lang="en-US" altLang="zh-CN" baseline="0" dirty="0" smtClean="0"/>
              <a:t>database.</a:t>
            </a:r>
            <a:r>
              <a:rPr lang="zh-CN" altLang="en-US" baseline="0" dirty="0" smtClean="0"/>
              <a:t> </a:t>
            </a:r>
            <a:r>
              <a:rPr lang="en-US" altLang="zh-CN" baseline="0" dirty="0" smtClean="0"/>
              <a:t>It</a:t>
            </a:r>
            <a:r>
              <a:rPr lang="zh-CN" altLang="en-US" baseline="0" dirty="0" smtClean="0"/>
              <a:t> </a:t>
            </a:r>
            <a:r>
              <a:rPr lang="en-US" altLang="zh-CN" baseline="0" dirty="0" smtClean="0"/>
              <a:t>creates</a:t>
            </a:r>
            <a:r>
              <a:rPr lang="zh-CN" altLang="en-US" baseline="0" dirty="0" smtClean="0"/>
              <a:t> </a:t>
            </a:r>
            <a:r>
              <a:rPr lang="en-US" altLang="zh-CN" baseline="0" dirty="0" smtClean="0"/>
              <a:t>industry</a:t>
            </a:r>
            <a:r>
              <a:rPr lang="zh-CN" altLang="en-US" baseline="0" dirty="0" smtClean="0"/>
              <a:t> </a:t>
            </a:r>
            <a:r>
              <a:rPr lang="en-US" altLang="zh-CN" baseline="0" dirty="0" smtClean="0"/>
              <a:t>leading</a:t>
            </a:r>
            <a:r>
              <a:rPr lang="zh-CN" altLang="en-US" baseline="0" dirty="0" smtClean="0"/>
              <a:t> </a:t>
            </a:r>
            <a:r>
              <a:rPr lang="en-US" altLang="zh-CN" baseline="0" dirty="0" smtClean="0"/>
              <a:t>performance</a:t>
            </a:r>
            <a:r>
              <a:rPr lang="zh-CN" altLang="en-US" baseline="0" dirty="0" smtClean="0"/>
              <a:t> </a:t>
            </a:r>
            <a:r>
              <a:rPr lang="en-US" altLang="zh-CN" baseline="0" dirty="0" smtClean="0"/>
              <a:t>with</a:t>
            </a:r>
            <a:r>
              <a:rPr lang="zh-CN" altLang="en-US" baseline="0" dirty="0" smtClean="0"/>
              <a:t> </a:t>
            </a:r>
            <a:r>
              <a:rPr lang="en-US" altLang="zh-CN" baseline="0" dirty="0" smtClean="0"/>
              <a:t>really</a:t>
            </a:r>
            <a:r>
              <a:rPr lang="zh-CN" altLang="en-US" baseline="0" dirty="0" smtClean="0"/>
              <a:t> </a:t>
            </a:r>
            <a:r>
              <a:rPr lang="en-US" altLang="zh-CN" baseline="0" dirty="0" smtClean="0"/>
              <a:t>predictable</a:t>
            </a:r>
            <a:r>
              <a:rPr lang="zh-CN" altLang="en-US" baseline="0" dirty="0" smtClean="0"/>
              <a:t> </a:t>
            </a:r>
            <a:r>
              <a:rPr lang="en-US" altLang="zh-CN" baseline="0" dirty="0" smtClean="0"/>
              <a:t>scalability,</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when</a:t>
            </a:r>
            <a:r>
              <a:rPr lang="zh-CN" altLang="en-US" baseline="0" dirty="0" smtClean="0"/>
              <a:t> </a:t>
            </a:r>
            <a:r>
              <a:rPr lang="en-US" altLang="zh-CN" baseline="0" dirty="0" smtClean="0"/>
              <a:t>your</a:t>
            </a:r>
            <a:r>
              <a:rPr lang="zh-CN" altLang="en-US" baseline="0" dirty="0" smtClean="0"/>
              <a:t> </a:t>
            </a:r>
            <a:r>
              <a:rPr lang="en-US" altLang="zh-CN" baseline="0" dirty="0" smtClean="0"/>
              <a:t>business</a:t>
            </a:r>
            <a:r>
              <a:rPr lang="zh-CN" altLang="en-US" baseline="0" dirty="0" smtClean="0"/>
              <a:t> </a:t>
            </a:r>
            <a:r>
              <a:rPr lang="en-US" altLang="zh-CN" baseline="0" dirty="0" smtClean="0"/>
              <a:t>needs</a:t>
            </a:r>
            <a:r>
              <a:rPr lang="zh-CN" altLang="en-US" baseline="0" dirty="0" smtClean="0"/>
              <a:t> </a:t>
            </a:r>
            <a:r>
              <a:rPr lang="en-US" altLang="zh-CN" baseline="0" dirty="0" smtClean="0"/>
              <a:t>a</a:t>
            </a:r>
            <a:r>
              <a:rPr lang="zh-CN" altLang="en-US" baseline="0" dirty="0" smtClean="0"/>
              <a:t> </a:t>
            </a:r>
            <a:r>
              <a:rPr lang="en-US" altLang="zh-CN" baseline="0" dirty="0" smtClean="0"/>
              <a:t>change,</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stuck</a:t>
            </a:r>
            <a:r>
              <a:rPr lang="zh-CN" altLang="en-US" baseline="0" dirty="0" smtClean="0"/>
              <a:t> </a:t>
            </a:r>
            <a:r>
              <a:rPr lang="en-US" altLang="zh-CN" baseline="0" dirty="0" smtClean="0"/>
              <a:t>wondering</a:t>
            </a:r>
            <a:r>
              <a:rPr lang="zh-CN" altLang="en-US" baseline="0" dirty="0" smtClean="0"/>
              <a:t> </a:t>
            </a:r>
            <a:r>
              <a:rPr lang="en-US" altLang="zh-CN" baseline="0" dirty="0" smtClean="0"/>
              <a:t>what</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feel</a:t>
            </a:r>
            <a:r>
              <a:rPr lang="zh-CN" altLang="en-US" baseline="0" dirty="0" smtClean="0"/>
              <a:t> </a:t>
            </a:r>
            <a:r>
              <a:rPr lang="en-US" altLang="zh-CN" baseline="0" dirty="0" smtClean="0"/>
              <a:t>like,</a:t>
            </a:r>
            <a:r>
              <a:rPr lang="zh-CN" altLang="en-US" baseline="0" dirty="0" smtClean="0"/>
              <a:t> </a:t>
            </a:r>
            <a:r>
              <a:rPr lang="en-US" altLang="zh-CN" baseline="0" dirty="0" smtClean="0"/>
              <a:t>and</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hammering</a:t>
            </a:r>
            <a:r>
              <a:rPr lang="zh-CN" altLang="en-US" baseline="0" dirty="0" smtClean="0"/>
              <a:t> </a:t>
            </a:r>
            <a:r>
              <a:rPr lang="en-US" altLang="zh-CN" baseline="0" dirty="0" smtClean="0"/>
              <a:t>your</a:t>
            </a:r>
            <a:r>
              <a:rPr lang="zh-CN" altLang="en-US" baseline="0" dirty="0" smtClean="0"/>
              <a:t> </a:t>
            </a:r>
            <a:r>
              <a:rPr lang="en-US" altLang="zh-CN" baseline="0" dirty="0" smtClean="0"/>
              <a:t>operations</a:t>
            </a:r>
            <a:r>
              <a:rPr lang="zh-CN" altLang="en-US" baseline="0" dirty="0" smtClean="0"/>
              <a:t> </a:t>
            </a:r>
            <a:r>
              <a:rPr lang="en-US" altLang="zh-CN" baseline="0" dirty="0" smtClean="0"/>
              <a:t>teams</a:t>
            </a:r>
            <a:r>
              <a:rPr lang="zh-CN" altLang="en-US" baseline="0" dirty="0" smtClean="0"/>
              <a:t> </a:t>
            </a:r>
            <a:r>
              <a:rPr lang="en-US" altLang="zh-CN" baseline="0"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do</a:t>
            </a:r>
            <a:r>
              <a:rPr lang="zh-CN" altLang="en-US" baseline="0" dirty="0" smtClean="0"/>
              <a:t> </a:t>
            </a:r>
            <a:r>
              <a:rPr lang="en-US" altLang="zh-CN" baseline="0" dirty="0" smtClean="0"/>
              <a:t>it.</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This</a:t>
            </a:r>
            <a:r>
              <a:rPr lang="zh-CN" altLang="en-US" baseline="0" dirty="0" smtClean="0"/>
              <a:t> </a:t>
            </a:r>
            <a:r>
              <a:rPr lang="en-US" altLang="zh-CN" baseline="0" dirty="0" smtClean="0"/>
              <a:t>ultimately</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the</a:t>
            </a:r>
            <a:r>
              <a:rPr lang="zh-CN" altLang="en-US" baseline="0" dirty="0" smtClean="0"/>
              <a:t> </a:t>
            </a:r>
            <a:r>
              <a:rPr lang="en-US" altLang="zh-CN" baseline="0" dirty="0" smtClean="0"/>
              <a:t>business,</a:t>
            </a:r>
            <a:r>
              <a:rPr lang="zh-CN" altLang="en-US" baseline="0" dirty="0" smtClean="0"/>
              <a:t> </a:t>
            </a:r>
            <a:r>
              <a:rPr lang="en-US" altLang="zh-CN" baseline="0" dirty="0" smtClean="0"/>
              <a:t>flexibility</a:t>
            </a:r>
            <a:r>
              <a:rPr lang="zh-CN" altLang="en-US" baseline="0" dirty="0" smtClean="0"/>
              <a:t> </a:t>
            </a:r>
            <a:r>
              <a:rPr lang="en-US" altLang="zh-CN" baseline="0" dirty="0" smtClean="0"/>
              <a:t>that</a:t>
            </a:r>
            <a:r>
              <a:rPr lang="zh-CN" altLang="en-US" baseline="0" dirty="0" smtClean="0"/>
              <a:t> </a:t>
            </a:r>
            <a:r>
              <a:rPr lang="en-US" altLang="zh-CN" baseline="0" dirty="0" smtClean="0"/>
              <a:t>you</a:t>
            </a:r>
            <a:r>
              <a:rPr lang="zh-CN" altLang="en-US" baseline="0" dirty="0" smtClean="0"/>
              <a:t> </a:t>
            </a:r>
            <a:r>
              <a:rPr lang="en-US" altLang="zh-CN" baseline="0" dirty="0" smtClean="0"/>
              <a:t>will</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compete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world.</a:t>
            </a:r>
            <a:r>
              <a:rPr lang="zh-CN" alt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40</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48</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50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51</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53</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64</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65</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68</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9</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12</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13</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14</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aseline="0" dirty="0" smtClean="0"/>
              <a:t>It's the coming together of these different attributes that makes DSE unique. Nobody else has this combination.</a:t>
            </a:r>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16</a:t>
            </a:fld>
            <a:endParaRPr lang="en-US" dirty="0"/>
          </a:p>
        </p:txBody>
      </p:sp>
    </p:spTree>
    <p:extLst>
      <p:ext uri="{BB962C8B-B14F-4D97-AF65-F5344CB8AC3E}">
        <p14:creationId xmlns:p14="http://schemas.microsoft.com/office/powerpoint/2010/main" val="293717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a:xfrm>
            <a:off x="2582416" y="4836827"/>
            <a:ext cx="2133600" cy="273844"/>
          </a:xfrm>
          <a:prstGeom prst="rect">
            <a:avLst/>
          </a:prstGeom>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4386252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1"/>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20" Type="http://schemas.openxmlformats.org/officeDocument/2006/relationships/image" Target="../media/image42.wmf"/><Relationship Id="rId21" Type="http://schemas.openxmlformats.org/officeDocument/2006/relationships/image" Target="../media/image43.wmf"/><Relationship Id="rId22" Type="http://schemas.openxmlformats.org/officeDocument/2006/relationships/image" Target="../media/image44.wmf"/><Relationship Id="rId23" Type="http://schemas.openxmlformats.org/officeDocument/2006/relationships/image" Target="../media/image45.wmf"/><Relationship Id="rId24" Type="http://schemas.openxmlformats.org/officeDocument/2006/relationships/image" Target="../media/image46.wmf"/><Relationship Id="rId25" Type="http://schemas.openxmlformats.org/officeDocument/2006/relationships/image" Target="../media/image47.wmf"/><Relationship Id="rId26" Type="http://schemas.openxmlformats.org/officeDocument/2006/relationships/image" Target="../media/image48.wmf"/><Relationship Id="rId27" Type="http://schemas.openxmlformats.org/officeDocument/2006/relationships/image" Target="../media/image49.wmf"/><Relationship Id="rId28" Type="http://schemas.openxmlformats.org/officeDocument/2006/relationships/image" Target="../media/image50.png"/><Relationship Id="rId29" Type="http://schemas.openxmlformats.org/officeDocument/2006/relationships/image" Target="../media/image51.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jpeg"/><Relationship Id="rId30" Type="http://schemas.openxmlformats.org/officeDocument/2006/relationships/image" Target="../media/image52.png"/><Relationship Id="rId31" Type="http://schemas.openxmlformats.org/officeDocument/2006/relationships/image" Target="../media/image53.wmf"/><Relationship Id="rId32" Type="http://schemas.openxmlformats.org/officeDocument/2006/relationships/image" Target="../media/image54.wmf"/><Relationship Id="rId9"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eg"/><Relationship Id="rId33" Type="http://schemas.openxmlformats.org/officeDocument/2006/relationships/image" Target="../media/image55.wmf"/><Relationship Id="rId34" Type="http://schemas.openxmlformats.org/officeDocument/2006/relationships/image" Target="../media/image56.wmf"/><Relationship Id="rId35" Type="http://schemas.openxmlformats.org/officeDocument/2006/relationships/image" Target="../media/image57.wmf"/><Relationship Id="rId36" Type="http://schemas.openxmlformats.org/officeDocument/2006/relationships/image" Target="../media/image58.wmf"/><Relationship Id="rId10" Type="http://schemas.openxmlformats.org/officeDocument/2006/relationships/image" Target="../media/image32.png"/><Relationship Id="rId11" Type="http://schemas.openxmlformats.org/officeDocument/2006/relationships/image" Target="../media/image33.jp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jpeg"/><Relationship Id="rId15" Type="http://schemas.openxmlformats.org/officeDocument/2006/relationships/image" Target="../media/image37.png"/><Relationship Id="rId16" Type="http://schemas.openxmlformats.org/officeDocument/2006/relationships/image" Target="../media/image38.wmf"/><Relationship Id="rId17" Type="http://schemas.openxmlformats.org/officeDocument/2006/relationships/image" Target="../media/image39.wmf"/><Relationship Id="rId18" Type="http://schemas.openxmlformats.org/officeDocument/2006/relationships/image" Target="../media/image40.wmf"/><Relationship Id="rId19" Type="http://schemas.openxmlformats.org/officeDocument/2006/relationships/image" Target="../media/image41.wmf"/><Relationship Id="rId37" Type="http://schemas.openxmlformats.org/officeDocument/2006/relationships/image" Target="../media/image59.wmf"/><Relationship Id="rId38" Type="http://schemas.openxmlformats.org/officeDocument/2006/relationships/image" Target="../media/image60.wmf"/><Relationship Id="rId39" Type="http://schemas.openxmlformats.org/officeDocument/2006/relationships/image" Target="../media/image61.wmf"/><Relationship Id="rId40" Type="http://schemas.openxmlformats.org/officeDocument/2006/relationships/image" Target="../media/image62.wmf"/><Relationship Id="rId41" Type="http://schemas.openxmlformats.org/officeDocument/2006/relationships/image" Target="../media/image6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emf"/><Relationship Id="rId5"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70000" lnSpcReduction="2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://github.com/Marcinthecloud/</a:t>
            </a:r>
            <a:r>
              <a:rPr lang="en-US" sz="2400" dirty="0" smtClean="0"/>
              <a:t>AzureTechDaySetup</a:t>
            </a:r>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a:t>
            </a:r>
            <a:r>
              <a:rPr lang="en-US" sz="2400" dirty="0" smtClean="0"/>
              <a:t>in the 	following </a:t>
            </a:r>
            <a:r>
              <a:rPr lang="en-US" sz="2400" dirty="0" err="1" smtClean="0"/>
              <a:t>git</a:t>
            </a:r>
            <a:r>
              <a:rPr lang="en-US" sz="2400" dirty="0" smtClean="0"/>
              <a:t> repo with 1 exception. </a:t>
            </a:r>
          </a:p>
          <a:p>
            <a:pPr>
              <a:buClr>
                <a:schemeClr val="tx1">
                  <a:lumMod val="75000"/>
                  <a:lumOff val="25000"/>
                </a:schemeClr>
              </a:buClr>
            </a:pPr>
            <a:r>
              <a:rPr lang="en-US" sz="2400" dirty="0"/>
              <a:t>	</a:t>
            </a:r>
            <a:r>
              <a:rPr lang="en-US" sz="2400" dirty="0" smtClean="0"/>
              <a:t>The exception is that you are free to do your own architecture or always on </a:t>
            </a:r>
          </a:p>
          <a:p>
            <a:pPr>
              <a:buClr>
                <a:schemeClr val="tx1">
                  <a:lumMod val="75000"/>
                  <a:lumOff val="25000"/>
                </a:schemeClr>
              </a:buClr>
            </a:pPr>
            <a:r>
              <a:rPr lang="en-US" sz="2400" dirty="0"/>
              <a:t>	</a:t>
            </a:r>
            <a:r>
              <a:rPr lang="en-US" sz="2400" dirty="0" smtClean="0"/>
              <a:t>demo/pitch: </a:t>
            </a:r>
            <a:endParaRPr lang="en-US" sz="2400" dirty="0" smtClean="0"/>
          </a:p>
          <a:p>
            <a:pPr>
              <a:buClr>
                <a:schemeClr val="tx1">
                  <a:lumMod val="75000"/>
                  <a:lumOff val="25000"/>
                </a:schemeClr>
              </a:buClr>
            </a:pPr>
            <a:r>
              <a:rPr lang="en-US" sz="2400" dirty="0" smtClean="0"/>
              <a:t>	https</a:t>
            </a:r>
            <a:r>
              <a:rPr lang="en-US" sz="2400" dirty="0"/>
              <a:t>://github.com/Marcinthecloud/</a:t>
            </a:r>
            <a:r>
              <a:rPr lang="en-US" sz="2400" dirty="0" err="1" smtClean="0"/>
              <a:t>DataStaxDay</a:t>
            </a:r>
            <a:endParaRPr lang="en-US" sz="2400" dirty="0" smtClean="0"/>
          </a:p>
          <a:p>
            <a:pPr>
              <a:buClr>
                <a:schemeClr val="tx1">
                  <a:lumMod val="75000"/>
                  <a:lumOff val="25000"/>
                </a:schemeClr>
              </a:buClr>
            </a:pP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10</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11</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12</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13</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14</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15</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DSE is Unique</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16</a:t>
            </a:fld>
            <a:endParaRPr lang="en-US" dirty="0"/>
          </a:p>
        </p:txBody>
      </p:sp>
      <p:grpSp>
        <p:nvGrpSpPr>
          <p:cNvPr id="2" name="Group 1"/>
          <p:cNvGrpSpPr/>
          <p:nvPr/>
        </p:nvGrpSpPr>
        <p:grpSpPr>
          <a:xfrm>
            <a:off x="1855582" y="1138903"/>
            <a:ext cx="6203073" cy="3422644"/>
            <a:chOff x="1547534" y="1138903"/>
            <a:chExt cx="6203073" cy="3422644"/>
          </a:xfrm>
        </p:grpSpPr>
        <p:pic>
          <p:nvPicPr>
            <p:cNvPr id="7" name="Picture 6"/>
            <p:cNvPicPr>
              <a:picLocks noChangeAspect="1"/>
            </p:cNvPicPr>
            <p:nvPr/>
          </p:nvPicPr>
          <p:blipFill>
            <a:blip r:embed="rId3"/>
            <a:stretch>
              <a:fillRect/>
            </a:stretch>
          </p:blipFill>
          <p:spPr>
            <a:xfrm>
              <a:off x="1547534" y="1138903"/>
              <a:ext cx="3422644" cy="3422644"/>
            </a:xfrm>
            <a:prstGeom prst="rect">
              <a:avLst/>
            </a:prstGeom>
          </p:spPr>
        </p:pic>
        <p:sp>
          <p:nvSpPr>
            <p:cNvPr id="19" name="Oval 18"/>
            <p:cNvSpPr/>
            <p:nvPr/>
          </p:nvSpPr>
          <p:spPr>
            <a:xfrm>
              <a:off x="5320408" y="2116666"/>
              <a:ext cx="247043" cy="24445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accent1"/>
                </a:solidFill>
              </a:endParaRPr>
            </a:p>
          </p:txBody>
        </p:sp>
        <p:sp>
          <p:nvSpPr>
            <p:cNvPr id="20" name="Oval 19"/>
            <p:cNvSpPr/>
            <p:nvPr/>
          </p:nvSpPr>
          <p:spPr>
            <a:xfrm>
              <a:off x="5320408" y="2516262"/>
              <a:ext cx="247043" cy="2444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1" name="Oval 20"/>
            <p:cNvSpPr/>
            <p:nvPr/>
          </p:nvSpPr>
          <p:spPr>
            <a:xfrm>
              <a:off x="5320408" y="2876302"/>
              <a:ext cx="247043" cy="24445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2" name="Oval 21"/>
            <p:cNvSpPr/>
            <p:nvPr/>
          </p:nvSpPr>
          <p:spPr>
            <a:xfrm>
              <a:off x="5320408" y="3236342"/>
              <a:ext cx="247043" cy="2444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3" name="TextBox 22"/>
            <p:cNvSpPr txBox="1"/>
            <p:nvPr/>
          </p:nvSpPr>
          <p:spPr>
            <a:xfrm>
              <a:off x="5540807" y="2055193"/>
              <a:ext cx="2209800" cy="338554"/>
            </a:xfrm>
            <a:prstGeom prst="rect">
              <a:avLst/>
            </a:prstGeom>
            <a:noFill/>
          </p:spPr>
          <p:txBody>
            <a:bodyPr wrap="square" rtlCol="0">
              <a:spAutoFit/>
            </a:bodyPr>
            <a:lstStyle/>
            <a:p>
              <a:r>
                <a:rPr lang="en-US" sz="1600" dirty="0" smtClean="0">
                  <a:latin typeface="Helvetica Neue Light"/>
                  <a:cs typeface="Helvetica Neue Light"/>
                </a:rPr>
                <a:t>Integrated Functionality</a:t>
              </a:r>
              <a:endParaRPr lang="en-US" sz="1600" dirty="0">
                <a:latin typeface="Helvetica Neue Light"/>
                <a:cs typeface="Helvetica Neue Light"/>
              </a:endParaRPr>
            </a:p>
          </p:txBody>
        </p:sp>
        <p:sp>
          <p:nvSpPr>
            <p:cNvPr id="25" name="TextBox 24"/>
            <p:cNvSpPr txBox="1"/>
            <p:nvPr/>
          </p:nvSpPr>
          <p:spPr>
            <a:xfrm>
              <a:off x="5540807" y="2438186"/>
              <a:ext cx="2209800" cy="338554"/>
            </a:xfrm>
            <a:prstGeom prst="rect">
              <a:avLst/>
            </a:prstGeom>
            <a:noFill/>
          </p:spPr>
          <p:txBody>
            <a:bodyPr wrap="square" rtlCol="0">
              <a:spAutoFit/>
            </a:bodyPr>
            <a:lstStyle/>
            <a:p>
              <a:r>
                <a:rPr lang="en-US" sz="1600" dirty="0" smtClean="0">
                  <a:latin typeface="Helvetica Neue Light"/>
                  <a:cs typeface="Helvetica Neue Light"/>
                </a:rPr>
                <a:t>Linear Scale</a:t>
              </a:r>
              <a:endParaRPr lang="en-US" sz="1600" dirty="0">
                <a:latin typeface="Helvetica Neue Light"/>
                <a:cs typeface="Helvetica Neue Light"/>
              </a:endParaRPr>
            </a:p>
          </p:txBody>
        </p:sp>
        <p:sp>
          <p:nvSpPr>
            <p:cNvPr id="26" name="TextBox 25"/>
            <p:cNvSpPr txBox="1"/>
            <p:nvPr/>
          </p:nvSpPr>
          <p:spPr>
            <a:xfrm>
              <a:off x="5540807" y="2810811"/>
              <a:ext cx="2209800" cy="338554"/>
            </a:xfrm>
            <a:prstGeom prst="rect">
              <a:avLst/>
            </a:prstGeom>
            <a:noFill/>
          </p:spPr>
          <p:txBody>
            <a:bodyPr wrap="square" rtlCol="0">
              <a:spAutoFit/>
            </a:bodyPr>
            <a:lstStyle/>
            <a:p>
              <a:r>
                <a:rPr lang="en-US" sz="1600" dirty="0" smtClean="0">
                  <a:latin typeface="Helvetica Neue Light"/>
                  <a:cs typeface="Helvetica Neue Light"/>
                </a:rPr>
                <a:t>Low Latency</a:t>
              </a:r>
              <a:endParaRPr lang="en-US" sz="1600" dirty="0">
                <a:latin typeface="Helvetica Neue Light"/>
                <a:cs typeface="Helvetica Neue Light"/>
              </a:endParaRPr>
            </a:p>
          </p:txBody>
        </p:sp>
        <p:sp>
          <p:nvSpPr>
            <p:cNvPr id="27" name="TextBox 26"/>
            <p:cNvSpPr txBox="1"/>
            <p:nvPr/>
          </p:nvSpPr>
          <p:spPr>
            <a:xfrm>
              <a:off x="5540807" y="3185610"/>
              <a:ext cx="2209800" cy="338554"/>
            </a:xfrm>
            <a:prstGeom prst="rect">
              <a:avLst/>
            </a:prstGeom>
            <a:noFill/>
          </p:spPr>
          <p:txBody>
            <a:bodyPr wrap="square" rtlCol="0">
              <a:spAutoFit/>
            </a:bodyPr>
            <a:lstStyle/>
            <a:p>
              <a:r>
                <a:rPr lang="en-US" sz="1600" dirty="0" smtClean="0">
                  <a:latin typeface="Helvetica Neue Light"/>
                  <a:cs typeface="Helvetica Neue Light"/>
                </a:rPr>
                <a:t>Availability</a:t>
              </a:r>
              <a:endParaRPr lang="en-US" sz="1600" dirty="0">
                <a:latin typeface="Helvetica Neue Light"/>
                <a:cs typeface="Helvetica Neue Light"/>
              </a:endParaRPr>
            </a:p>
          </p:txBody>
        </p:sp>
      </p:grpSp>
    </p:spTree>
    <p:extLst>
      <p:ext uri="{BB962C8B-B14F-4D97-AF65-F5344CB8AC3E}">
        <p14:creationId xmlns:p14="http://schemas.microsoft.com/office/powerpoint/2010/main" val="16288031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17</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18</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2579483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31637385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20</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964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20525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22</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17734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23</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5792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24</a:t>
            </a:fld>
            <a:endParaRPr lang="en-US"/>
          </a:p>
        </p:txBody>
      </p:sp>
    </p:spTree>
    <p:extLst>
      <p:ext uri="{BB962C8B-B14F-4D97-AF65-F5344CB8AC3E}">
        <p14:creationId xmlns:p14="http://schemas.microsoft.com/office/powerpoint/2010/main" val="42743028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25</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2623679" cy="37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 Family /Table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59"/>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59"/>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4"/>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31342686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39"/>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32</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33</a:t>
            </a:fld>
            <a:endParaRPr lang="en-US"/>
          </a:p>
        </p:txBody>
      </p:sp>
    </p:spTree>
    <p:extLst>
      <p:ext uri="{BB962C8B-B14F-4D97-AF65-F5344CB8AC3E}">
        <p14:creationId xmlns:p14="http://schemas.microsoft.com/office/powerpoint/2010/main" val="10429164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35</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37</a:t>
            </a:fld>
            <a:endParaRPr lang="en-US"/>
          </a:p>
        </p:txBody>
      </p:sp>
    </p:spTree>
    <p:extLst>
      <p:ext uri="{BB962C8B-B14F-4D97-AF65-F5344CB8AC3E}">
        <p14:creationId xmlns:p14="http://schemas.microsoft.com/office/powerpoint/2010/main" val="10429164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38</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39</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3863617"/>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10</a:t>
            </a:r>
            <a:r>
              <a:rPr lang="en-US" sz="1600" dirty="0">
                <a:solidFill>
                  <a:schemeClr val="tx1">
                    <a:lumMod val="75000"/>
                    <a:lumOff val="25000"/>
                  </a:schemeClr>
                </a:solidFill>
                <a:latin typeface="Helvetica Neue"/>
                <a:cs typeface="Helvetica Neue"/>
              </a:rPr>
              <a:t>:00am - 10:30am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Welcome </a:t>
            </a:r>
            <a:r>
              <a:rPr lang="en-US" sz="1600" dirty="0">
                <a:solidFill>
                  <a:schemeClr val="tx1">
                    <a:lumMod val="75000"/>
                    <a:lumOff val="25000"/>
                  </a:schemeClr>
                </a:solidFill>
                <a:latin typeface="Helvetica Neue"/>
                <a:cs typeface="Helvetica Neue"/>
              </a:rPr>
              <a:t>and </a:t>
            </a:r>
            <a:r>
              <a:rPr lang="en-US" sz="1600" dirty="0" smtClean="0">
                <a:solidFill>
                  <a:schemeClr val="tx1">
                    <a:lumMod val="75000"/>
                    <a:lumOff val="25000"/>
                  </a:schemeClr>
                </a:solidFill>
                <a:latin typeface="Helvetica Neue"/>
                <a:cs typeface="Helvetica Neue"/>
              </a:rPr>
              <a:t>Introduction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10:30am - 11:00am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Customer Presentation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11:00am </a:t>
            </a:r>
            <a:r>
              <a:rPr lang="en-US" sz="1600" dirty="0" smtClean="0">
                <a:solidFill>
                  <a:schemeClr val="tx1">
                    <a:lumMod val="75000"/>
                    <a:lumOff val="25000"/>
                  </a:schemeClr>
                </a:solidFill>
                <a:latin typeface="Helvetica Neue"/>
                <a:cs typeface="Helvetica Neue"/>
              </a:rPr>
              <a:t>– 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a:t>
            </a:r>
            <a:r>
              <a:rPr lang="en-US" sz="1600" dirty="0">
                <a:solidFill>
                  <a:schemeClr val="tx1">
                    <a:lumMod val="75000"/>
                    <a:lumOff val="25000"/>
                  </a:schemeClr>
                </a:solidFill>
                <a:latin typeface="Helvetica Neue"/>
                <a:cs typeface="Helvetica Neue"/>
              </a:rPr>
              <a:t>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Cassandra, Data Modeling, Ref. Architecture</a:t>
            </a:r>
          </a:p>
          <a:p>
            <a:pPr>
              <a:lnSpc>
                <a:spcPct val="90000"/>
              </a:lnSpc>
            </a:pPr>
            <a:endParaRPr lang="en-US" sz="1600" dirty="0" smtClean="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12:00pm - </a:t>
            </a: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Lunch</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01:00pm – 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Search, Reference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03:00pm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Analytics, Spark, Streaming</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Ref.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03:00pm – 03:45pm  	   	Operations and Getting Started</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03</a:t>
            </a:r>
            <a:r>
              <a:rPr lang="en-US" sz="1600" dirty="0" smtClean="0">
                <a:solidFill>
                  <a:schemeClr val="tx1">
                    <a:lumMod val="75000"/>
                    <a:lumOff val="25000"/>
                  </a:schemeClr>
                </a:solidFill>
                <a:latin typeface="Helvetica Neue"/>
                <a:cs typeface="Helvetica Neue"/>
              </a:rPr>
              <a:t>:45pm </a:t>
            </a:r>
            <a:r>
              <a:rPr lang="en-US" sz="1600" dirty="0">
                <a:solidFill>
                  <a:schemeClr val="tx1">
                    <a:lumMod val="75000"/>
                    <a:lumOff val="25000"/>
                  </a:schemeClr>
                </a:solidFill>
                <a:latin typeface="Helvetica Neue"/>
                <a:cs typeface="Helvetica Neue"/>
              </a:rPr>
              <a:t>- 04:00pm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Wrap </a:t>
            </a:r>
            <a:r>
              <a:rPr lang="en-US" sz="1600" dirty="0">
                <a:solidFill>
                  <a:schemeClr val="tx1">
                    <a:lumMod val="75000"/>
                    <a:lumOff val="25000"/>
                  </a:schemeClr>
                </a:solidFill>
                <a:latin typeface="Helvetica Neue"/>
                <a:cs typeface="Helvetica Neue"/>
              </a:rPr>
              <a:t>up and </a:t>
            </a:r>
            <a:r>
              <a:rPr lang="en-US" sz="1600" dirty="0" smtClean="0">
                <a:solidFill>
                  <a:schemeClr val="tx1">
                    <a:lumMod val="75000"/>
                    <a:lumOff val="25000"/>
                  </a:schemeClr>
                </a:solidFill>
                <a:latin typeface="Helvetica Neue"/>
                <a:cs typeface="Helvetica Neue"/>
              </a:rPr>
              <a:t>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4"/>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41</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err="1">
                <a:latin typeface="Arial"/>
                <a:cs typeface="Arial"/>
                <a:sym typeface="Courier" charset="0"/>
              </a:rPr>
              <a:t>rreffner@datastax.com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err="1">
                <a:latin typeface="Arial"/>
                <a:cs typeface="Arial"/>
                <a:sym typeface="Courier" charset="0"/>
              </a:rPr>
              <a:t>rreffner</a:t>
            </a:r>
            <a:r>
              <a:rPr lang="en-US" sz="1100" dirty="0">
                <a:latin typeface="Arial"/>
                <a:cs typeface="Arial"/>
                <a:sym typeface="Courier" charset="0"/>
              </a:rPr>
              <a:t>', ’</a:t>
            </a:r>
            <a:r>
              <a:rPr lang="en-US" sz="1100" dirty="0" err="1">
                <a:latin typeface="Arial"/>
                <a:cs typeface="Arial"/>
                <a:sym typeface="Courier" charset="0"/>
              </a:rPr>
              <a:t>rreffner@datastax.com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42</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43</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79742687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45</a:t>
            </a:fld>
            <a:endParaRPr lang="en-US"/>
          </a:p>
        </p:txBody>
      </p:sp>
    </p:spTree>
    <p:extLst>
      <p:ext uri="{BB962C8B-B14F-4D97-AF65-F5344CB8AC3E}">
        <p14:creationId xmlns:p14="http://schemas.microsoft.com/office/powerpoint/2010/main" val="20444923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46</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47</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48</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49</a:t>
            </a:fld>
            <a:endParaRPr lang="en-US"/>
          </a:p>
        </p:txBody>
      </p:sp>
    </p:spTree>
    <p:extLst>
      <p:ext uri="{BB962C8B-B14F-4D97-AF65-F5344CB8AC3E}">
        <p14:creationId xmlns:p14="http://schemas.microsoft.com/office/powerpoint/2010/main" val="22250655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50</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51</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52</a:t>
            </a:fld>
            <a:endParaRPr lang="en-US"/>
          </a:p>
        </p:txBody>
      </p:sp>
    </p:spTree>
    <p:extLst>
      <p:ext uri="{BB962C8B-B14F-4D97-AF65-F5344CB8AC3E}">
        <p14:creationId xmlns:p14="http://schemas.microsoft.com/office/powerpoint/2010/main" val="298592403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53</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54</a:t>
            </a:fld>
            <a:endParaRPr lang="en-US"/>
          </a:p>
        </p:txBody>
      </p:sp>
    </p:spTree>
    <p:extLst>
      <p:ext uri="{BB962C8B-B14F-4D97-AF65-F5344CB8AC3E}">
        <p14:creationId xmlns:p14="http://schemas.microsoft.com/office/powerpoint/2010/main" val="35666920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57</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58</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59</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a:solidFill>
                  <a:srgbClr val="007B98"/>
                </a:solidFill>
              </a:rPr>
              <a:t>github.com</a:t>
            </a:r>
            <a:r>
              <a:rPr lang="en-US" sz="2400" dirty="0">
                <a:solidFill>
                  <a:srgbClr val="007B98"/>
                </a:solidFill>
              </a:rPr>
              <a:t>/</a:t>
            </a:r>
            <a:r>
              <a:rPr lang="en-US" sz="2400" dirty="0" err="1">
                <a:solidFill>
                  <a:srgbClr val="007B98"/>
                </a:solidFill>
              </a:rPr>
              <a:t>Marcinthecloud</a:t>
            </a:r>
            <a:r>
              <a:rPr lang="en-US" sz="2400" dirty="0">
                <a:solidFill>
                  <a:srgbClr val="007B98"/>
                </a:solidFill>
              </a:rPr>
              <a:t>/</a:t>
            </a:r>
            <a:r>
              <a:rPr lang="en-US" sz="2400" dirty="0" err="1">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60</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62</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63</a:t>
            </a:fld>
            <a:endParaRPr lang="en-US"/>
          </a:p>
        </p:txBody>
      </p:sp>
    </p:spTree>
    <p:extLst>
      <p:ext uri="{BB962C8B-B14F-4D97-AF65-F5344CB8AC3E}">
        <p14:creationId xmlns:p14="http://schemas.microsoft.com/office/powerpoint/2010/main" val="197453921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64</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33422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65</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66</a:t>
            </a:fld>
            <a:endParaRPr lang="en-US"/>
          </a:p>
        </p:txBody>
      </p:sp>
    </p:spTree>
    <p:extLst>
      <p:ext uri="{BB962C8B-B14F-4D97-AF65-F5344CB8AC3E}">
        <p14:creationId xmlns:p14="http://schemas.microsoft.com/office/powerpoint/2010/main" val="271709179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67</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smtClean="0">
                <a:solidFill>
                  <a:schemeClr val="accent2"/>
                </a:solidFill>
              </a:rPr>
              <a:t>mselwan@datastax.com</a:t>
            </a:r>
            <a:endParaRPr lang="en-US" dirty="0">
              <a:solidFill>
                <a:schemeClr val="accent2"/>
              </a:solidFill>
            </a:endParaRPr>
          </a:p>
          <a:p>
            <a:r>
              <a:rPr lang="en-US" dirty="0" smtClean="0">
                <a:solidFill>
                  <a:schemeClr val="accent2"/>
                </a:solidFill>
              </a:rPr>
              <a:t>rreffner@datastax.com</a:t>
            </a: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a:solidFill>
                  <a:srgbClr val="007B98"/>
                </a:solidFill>
              </a:rPr>
              <a:t>github.com</a:t>
            </a:r>
            <a:r>
              <a:rPr lang="en-US" dirty="0">
                <a:solidFill>
                  <a:srgbClr val="007B98"/>
                </a:solidFill>
              </a:rPr>
              <a:t>/</a:t>
            </a:r>
            <a:r>
              <a:rPr lang="en-US" dirty="0" err="1">
                <a:solidFill>
                  <a:srgbClr val="007B98"/>
                </a:solidFill>
              </a:rPr>
              <a:t>Marcinthecloud</a:t>
            </a:r>
            <a:r>
              <a:rPr lang="en-US" dirty="0">
                <a:solidFill>
                  <a:srgbClr val="007B98"/>
                </a:solidFill>
              </a:rPr>
              <a:t>/</a:t>
            </a:r>
            <a:r>
              <a:rPr lang="en-US" dirty="0" err="1">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221948092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Fillers if extra time</a:t>
            </a:r>
            <a:endParaRPr lang="en-US" dirty="0"/>
          </a:p>
        </p:txBody>
      </p:sp>
      <p:sp>
        <p:nvSpPr>
          <p:cNvPr id="5" name="Content Placeholder 4"/>
          <p:cNvSpPr>
            <a:spLocks noGrp="1"/>
          </p:cNvSpPr>
          <p:nvPr>
            <p:ph sz="quarter" idx="1"/>
          </p:nvPr>
        </p:nvSpPr>
        <p:spPr/>
        <p:txBody>
          <a:bodyPr/>
          <a:lstStyle/>
          <a:p>
            <a:r>
              <a:rPr lang="en-US" dirty="0" smtClean="0"/>
              <a:t>Data model use cases</a:t>
            </a:r>
          </a:p>
          <a:p>
            <a:r>
              <a:rPr lang="en-US" dirty="0" err="1" smtClean="0"/>
              <a:t>OpsCenter</a:t>
            </a:r>
            <a:r>
              <a:rPr lang="en-US" dirty="0" smtClean="0"/>
              <a:t> operations</a:t>
            </a:r>
          </a:p>
          <a:p>
            <a:r>
              <a:rPr lang="en-US" dirty="0" smtClean="0"/>
              <a:t>Code samples of </a:t>
            </a:r>
            <a:r>
              <a:rPr lang="en-US" dirty="0" err="1" smtClean="0"/>
              <a:t>asynch</a:t>
            </a:r>
            <a:r>
              <a:rPr lang="en-US" dirty="0" smtClean="0"/>
              <a:t> prepared queries</a:t>
            </a:r>
          </a:p>
          <a:p>
            <a:r>
              <a:rPr lang="en-US" dirty="0" smtClean="0"/>
              <a:t>Sizing basics</a:t>
            </a:r>
            <a:endParaRPr lang="en-US" dirty="0"/>
          </a:p>
        </p:txBody>
      </p:sp>
    </p:spTree>
    <p:extLst>
      <p:ext uri="{BB962C8B-B14F-4D97-AF65-F5344CB8AC3E}">
        <p14:creationId xmlns:p14="http://schemas.microsoft.com/office/powerpoint/2010/main" val="31848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9</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57409</TotalTime>
  <Words>3870</Words>
  <Application>Microsoft Macintosh PowerPoint</Application>
  <PresentationFormat>On-screen Show (16:9)</PresentationFormat>
  <Paragraphs>964</Paragraphs>
  <Slides>69</Slides>
  <Notes>28</Notes>
  <HiddenSlides>8</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DSE is Unique</vt:lpstr>
      <vt:lpstr>DataStax Use Cases</vt:lpstr>
      <vt:lpstr>Two Massive Trends</vt:lpstr>
      <vt:lpstr>Two Massive Trends</vt:lpstr>
      <vt:lpstr>Architecture of a Cloud Application</vt:lpstr>
      <vt:lpstr>Architecture of a Cloud Application</vt:lpstr>
      <vt:lpstr>Architecture of a Cloud Application</vt:lpstr>
      <vt:lpstr>Architecture of a Cloud Application</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What’s Stored With Each Column?</vt:lpstr>
      <vt:lpstr>Write/Read Path</vt:lpstr>
      <vt:lpstr>Compaction</vt:lpstr>
      <vt:lpstr>Consistency</vt:lpstr>
      <vt:lpstr>Hands on Cassandra Consistency</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Why DSE Instead of Open Source?</vt:lpstr>
      <vt:lpstr>Next Steps</vt:lpstr>
      <vt:lpstr>What Next?</vt:lpstr>
      <vt:lpstr>Hands On DataStax Enterprise</vt:lpstr>
      <vt:lpstr>Fillers if extra time</vt:lpstr>
    </vt:vector>
  </TitlesOfParts>
  <Company>Starno.com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Rich Reffner</cp:lastModifiedBy>
  <cp:revision>1708</cp:revision>
  <cp:lastPrinted>2014-04-15T21:40:42Z</cp:lastPrinted>
  <dcterms:created xsi:type="dcterms:W3CDTF">2014-02-06T18:06:16Z</dcterms:created>
  <dcterms:modified xsi:type="dcterms:W3CDTF">2016-02-11T19:22:12Z</dcterms:modified>
</cp:coreProperties>
</file>